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71" r:id="rId5"/>
    <p:sldId id="259" r:id="rId6"/>
    <p:sldId id="261" r:id="rId7"/>
    <p:sldId id="262" r:id="rId8"/>
    <p:sldId id="272" r:id="rId9"/>
    <p:sldId id="273" r:id="rId10"/>
    <p:sldId id="274" r:id="rId11"/>
    <p:sldId id="275" r:id="rId12"/>
    <p:sldId id="268" r:id="rId13"/>
    <p:sldId id="264" r:id="rId14"/>
    <p:sldId id="265" r:id="rId15"/>
    <p:sldId id="266" r:id="rId16"/>
    <p:sldId id="267" r:id="rId17"/>
    <p:sldId id="276" r:id="rId18"/>
    <p:sldId id="269" r:id="rId19"/>
    <p:sldId id="270" r:id="rId20"/>
    <p:sldId id="26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2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70B67-B089-41AB-A63D-6C085B44C573}" type="datetimeFigureOut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133C-ACBA-4A6D-B584-E16E7156E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9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B8BEA-C4E5-4C9B-8B47-5FA71BC2CD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7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B8BEA-C4E5-4C9B-8B47-5FA71BC2CD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1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폭포수 모델 단계를 기반으로 </a:t>
            </a:r>
            <a:r>
              <a:rPr lang="en-US" altLang="ko-KR" dirty="0"/>
              <a:t>WBS</a:t>
            </a:r>
            <a:r>
              <a:rPr lang="ko-KR" altLang="en-US" dirty="0"/>
              <a:t>를 작성하였음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B8BEA-C4E5-4C9B-8B47-5FA71BC2CD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57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폭포수 모델 단계를 기반으로 </a:t>
            </a:r>
            <a:r>
              <a:rPr lang="en-US" altLang="ko-KR" dirty="0"/>
              <a:t>WBS</a:t>
            </a:r>
            <a:r>
              <a:rPr lang="ko-KR" altLang="en-US" dirty="0"/>
              <a:t>를 작성하였음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B8BEA-C4E5-4C9B-8B47-5FA71BC2CD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9BB-88BD-4F8C-B251-B4F80218ED4B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3612A-51EF-43C9-8D20-DD17261A79B4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B305-E615-457C-B9FE-5DC7BBDFA0A0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C744-0420-4733-94E5-91878239D921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81BD-9B63-44EA-9BFC-EA37CCE1A7F3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7FBB-CC64-4F6D-90EA-06D00BCA4BEC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96C8-FF27-43FA-BEA0-C161FA54BC3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1989-C117-43AA-801B-A60730FD6717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A46CF-F386-468B-B07C-666F3337857D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B9A50-0B3B-4CE3-BAAD-EAF4EA7FE4A1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F108E-791F-4AA3-94A5-B62E680BAD0E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4029C-1929-42AB-9AB2-97D07A639587}" type="datetime1">
              <a:rPr lang="ko-KR" altLang="en-US" smtClean="0"/>
              <a:t>2019-06-09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303499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소프트웨어 공학</a:t>
            </a:r>
            <a:endParaRPr lang="en-US" altLang="ko-KR" sz="48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4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발표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09900" y="4696137"/>
            <a:ext cx="6172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명 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 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단어가 맛있어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08008C-B89C-4D04-B50D-6F0F60A1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도구</a:t>
            </a:r>
          </a:p>
        </p:txBody>
      </p:sp>
      <p:pic>
        <p:nvPicPr>
          <p:cNvPr id="10" name="그림 8" descr="다운로드">
            <a:extLst>
              <a:ext uri="{FF2B5EF4-FFF2-40B4-BE49-F238E27FC236}">
                <a16:creationId xmlns:a16="http://schemas.microsoft.com/office/drawing/2014/main" id="{37A4F765-CC2C-4F1F-873A-60E13023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36" y="1987155"/>
            <a:ext cx="953143" cy="7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9" descr="1373937913794-mysql-workbench">
            <a:extLst>
              <a:ext uri="{FF2B5EF4-FFF2-40B4-BE49-F238E27FC236}">
                <a16:creationId xmlns:a16="http://schemas.microsoft.com/office/drawing/2014/main" id="{F2C29935-AA77-41BA-9EBD-4F1A1663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5" y="3023338"/>
            <a:ext cx="804180" cy="8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0" descr="word">
            <a:extLst>
              <a:ext uri="{FF2B5EF4-FFF2-40B4-BE49-F238E27FC236}">
                <a16:creationId xmlns:a16="http://schemas.microsoft.com/office/drawing/2014/main" id="{A545F0D9-EA36-48CB-A095-D40FA6817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1" y="4139647"/>
            <a:ext cx="804180" cy="8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1" descr="excel">
            <a:extLst>
              <a:ext uri="{FF2B5EF4-FFF2-40B4-BE49-F238E27FC236}">
                <a16:creationId xmlns:a16="http://schemas.microsoft.com/office/drawing/2014/main" id="{3386B519-8EB2-4D5A-8AB9-642BECA1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6" y="5419626"/>
            <a:ext cx="804180" cy="8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D694D9-C801-44D6-8B15-7EEEE15854A5}"/>
              </a:ext>
            </a:extLst>
          </p:cNvPr>
          <p:cNvSpPr txBox="1"/>
          <p:nvPr/>
        </p:nvSpPr>
        <p:spPr>
          <a:xfrm>
            <a:off x="2187615" y="2154768"/>
            <a:ext cx="522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AWS : </a:t>
            </a:r>
            <a:r>
              <a:rPr lang="ko-KR" altLang="ko-KR" dirty="0"/>
              <a:t>클라우드 서버</a:t>
            </a:r>
          </a:p>
          <a:p>
            <a:r>
              <a:rPr lang="en-US" altLang="ko-KR" dirty="0"/>
              <a:t>		- DB </a:t>
            </a:r>
            <a:r>
              <a:rPr lang="ko-KR" altLang="ko-KR" dirty="0"/>
              <a:t>등을 저장 할 데이터 서버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3A7A7-A694-4B64-BDFA-A6862DF5B696}"/>
              </a:ext>
            </a:extLst>
          </p:cNvPr>
          <p:cNvSpPr txBox="1"/>
          <p:nvPr/>
        </p:nvSpPr>
        <p:spPr>
          <a:xfrm>
            <a:off x="2187615" y="3274045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workbench : DB </a:t>
            </a:r>
            <a:r>
              <a:rPr lang="ko-KR" altLang="ko-KR" dirty="0"/>
              <a:t>관리 프로그램</a:t>
            </a:r>
          </a:p>
          <a:p>
            <a:r>
              <a:rPr lang="en-US" altLang="ko-KR" dirty="0"/>
              <a:t>		- </a:t>
            </a:r>
            <a:r>
              <a:rPr lang="ko-KR" altLang="ko-KR" dirty="0"/>
              <a:t>구현 과정에서 서버에서 </a:t>
            </a:r>
            <a:r>
              <a:rPr lang="en-US" altLang="ko-KR" dirty="0"/>
              <a:t>DB </a:t>
            </a:r>
            <a:r>
              <a:rPr lang="ko-KR" altLang="ko-KR" dirty="0"/>
              <a:t>관리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96181-48C0-4F42-9D49-8281C3674EBD}"/>
              </a:ext>
            </a:extLst>
          </p:cNvPr>
          <p:cNvSpPr txBox="1"/>
          <p:nvPr/>
        </p:nvSpPr>
        <p:spPr>
          <a:xfrm>
            <a:off x="2187615" y="4283461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Word 2016 : </a:t>
            </a:r>
            <a:r>
              <a:rPr lang="ko-KR" altLang="ko-KR" dirty="0"/>
              <a:t>워드프로세서 프로그램</a:t>
            </a:r>
          </a:p>
          <a:p>
            <a:r>
              <a:rPr lang="en-US" altLang="ko-KR" dirty="0"/>
              <a:t>		- </a:t>
            </a:r>
            <a:r>
              <a:rPr lang="ko-KR" altLang="ko-KR" dirty="0"/>
              <a:t>요구사항 명세서</a:t>
            </a:r>
            <a:r>
              <a:rPr lang="en-US" altLang="ko-KR" dirty="0"/>
              <a:t>, </a:t>
            </a:r>
            <a:r>
              <a:rPr lang="ko-KR" altLang="ko-KR" dirty="0"/>
              <a:t>프로젝트 계획서 등 문서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A90E5-B73F-4F70-8E18-D0FB1A05DE4B}"/>
              </a:ext>
            </a:extLst>
          </p:cNvPr>
          <p:cNvSpPr txBox="1"/>
          <p:nvPr/>
        </p:nvSpPr>
        <p:spPr>
          <a:xfrm>
            <a:off x="2187615" y="5577475"/>
            <a:ext cx="5073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Excel 2016 : </a:t>
            </a:r>
            <a:r>
              <a:rPr lang="ko-KR" altLang="ko-KR" dirty="0"/>
              <a:t>스프레드 시트 프로그램</a:t>
            </a:r>
          </a:p>
          <a:p>
            <a:r>
              <a:rPr lang="en-US" altLang="ko-KR" dirty="0"/>
              <a:t>		- </a:t>
            </a:r>
            <a:r>
              <a:rPr lang="ko-KR" altLang="ko-KR" dirty="0"/>
              <a:t>테스트 케이스 등 문서 작성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4D0316-B96A-432D-9A93-9EFCC7C1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19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규모산정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- WBS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000C83-D14B-4137-9002-2B14CC13B2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801" y="1608327"/>
            <a:ext cx="11487149" cy="50803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4A3321-F2C6-4276-90B1-5053A710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4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간트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A527E-968F-4A9B-8D81-53891B9173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68793" y="715775"/>
            <a:ext cx="7186887" cy="5728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1ED1E5-5B57-4359-9DE8-973F402C3F24}"/>
              </a:ext>
            </a:extLst>
          </p:cNvPr>
          <p:cNvSpPr txBox="1"/>
          <p:nvPr/>
        </p:nvSpPr>
        <p:spPr>
          <a:xfrm>
            <a:off x="575353" y="2044557"/>
            <a:ext cx="2784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요구사항 명세서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프로젝트 계획서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설계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테스트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6F392F-03AC-483B-A2B9-269C9270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7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산출물관리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79EECD98-B438-46D2-94A7-09E6A0626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FABD7A-7575-40AE-925D-17047161B8B3}"/>
              </a:ext>
            </a:extLst>
          </p:cNvPr>
          <p:cNvGrpSpPr>
            <a:grpSpLocks/>
          </p:cNvGrpSpPr>
          <p:nvPr/>
        </p:nvGrpSpPr>
        <p:grpSpPr bwMode="auto">
          <a:xfrm>
            <a:off x="5530561" y="2107925"/>
            <a:ext cx="5291164" cy="3805798"/>
            <a:chOff x="0" y="0"/>
            <a:chExt cx="3307742" cy="238340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E5ADF48-4163-4C03-A9FA-7DC2B01F7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891" y="0"/>
              <a:ext cx="985960" cy="964099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A5A5A5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sz="1800" kern="1200" dirty="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팀원</a:t>
              </a:r>
              <a:endParaRPr lang="ko-KR" sz="1000" kern="100" dirty="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5C61A4C-1767-42C5-BE40-414710C1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26039"/>
              <a:ext cx="1160891" cy="757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algn="ctr">
              <a:solidFill>
                <a:srgbClr val="ED7D3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바탕" panose="02030600000101010101" pitchFamily="18" charset="-127"/>
                  <a:cs typeface="Times New Roman" panose="02020603050405020304" pitchFamily="18" charset="0"/>
                </a:rPr>
                <a:t>Trello</a:t>
              </a:r>
              <a:endParaRPr lang="ko-KR" sz="1000" kern="10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ko-KR" sz="900" kern="120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문서관리</a:t>
              </a:r>
              <a:endParaRPr lang="ko-KR" sz="1000" kern="10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9021D6C-4DB4-4067-B55A-3D03B957A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851" y="1626039"/>
              <a:ext cx="1160891" cy="75736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algn="ctr">
              <a:solidFill>
                <a:srgbClr val="ED7D3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1800" kern="120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바탕" panose="02030600000101010101" pitchFamily="18" charset="-127"/>
                  <a:cs typeface="Times New Roman" panose="02020603050405020304" pitchFamily="18" charset="0"/>
                </a:rPr>
                <a:t>GitHub</a:t>
              </a:r>
              <a:endParaRPr lang="ko-KR" sz="1000" kern="10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endParaRPr>
            </a:p>
            <a:p>
              <a:pPr algn="ctr" latinLnBrk="1">
                <a:spcAft>
                  <a:spcPts val="0"/>
                </a:spcAft>
              </a:pPr>
              <a:r>
                <a:rPr lang="ko-KR" sz="900" kern="1200">
                  <a:solidFill>
                    <a:srgbClr val="000000"/>
                  </a:solidFill>
                  <a:effectLst/>
                  <a:latin typeface="바탕" panose="02030600000101010101" pitchFamily="18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코드관리</a:t>
              </a:r>
              <a:endParaRPr lang="ko-KR" sz="1000" kern="10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C0C1198-FC4A-4180-A283-9A7685F4EA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6851" y="962111"/>
              <a:ext cx="353834" cy="461174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35CAAAB-FBC4-4335-9BAF-0709D1CB4B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7057" y="962111"/>
              <a:ext cx="357810" cy="461174"/>
            </a:xfrm>
            <a:prstGeom prst="straightConnector1">
              <a:avLst/>
            </a:prstGeom>
            <a:noFill/>
            <a:ln w="6350" algn="ctr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Rectangle 11">
            <a:extLst>
              <a:ext uri="{FF2B5EF4-FFF2-40B4-BE49-F238E27FC236}">
                <a16:creationId xmlns:a16="http://schemas.microsoft.com/office/drawing/2014/main" id="{F7E49E4C-2753-46C1-8F5D-3E9897966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9333" y="3250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7C508-28F9-442B-A8FE-4610E6FFED99}"/>
              </a:ext>
            </a:extLst>
          </p:cNvPr>
          <p:cNvSpPr txBox="1"/>
          <p:nvPr/>
        </p:nvSpPr>
        <p:spPr>
          <a:xfrm>
            <a:off x="654050" y="2107925"/>
            <a:ext cx="47918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Github</a:t>
            </a:r>
            <a:r>
              <a:rPr lang="en-US" altLang="ko-KR" dirty="0"/>
              <a:t> -</a:t>
            </a:r>
            <a:r>
              <a:rPr lang="ko-KR" altLang="ko-KR" dirty="0"/>
              <a:t> 프로그램 코드 관리</a:t>
            </a:r>
            <a:r>
              <a:rPr lang="en-US" altLang="ko-KR" dirty="0"/>
              <a:t>    </a:t>
            </a:r>
            <a:endParaRPr lang="ko-KR" altLang="ko-KR" dirty="0"/>
          </a:p>
          <a:p>
            <a:r>
              <a:rPr lang="en-US" altLang="ko-KR" dirty="0"/>
              <a:t>2. Trello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ko-KR" dirty="0"/>
              <a:t>문서 관리</a:t>
            </a:r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-</a:t>
            </a:r>
            <a:r>
              <a:rPr lang="ko-KR" altLang="ko-KR" dirty="0"/>
              <a:t>문서 산출물 이름</a:t>
            </a:r>
            <a:endParaRPr lang="en-US" altLang="ko-KR" dirty="0"/>
          </a:p>
          <a:p>
            <a:endParaRPr lang="ko-KR" altLang="ko-KR" dirty="0"/>
          </a:p>
          <a:p>
            <a:r>
              <a:rPr lang="en-US" altLang="ko-KR" dirty="0"/>
              <a:t>1. </a:t>
            </a:r>
            <a:r>
              <a:rPr lang="ko-KR" altLang="ko-KR" dirty="0" err="1"/>
              <a:t>문서명</a:t>
            </a:r>
            <a:r>
              <a:rPr lang="en-US" altLang="ko-KR" dirty="0"/>
              <a:t>_</a:t>
            </a:r>
            <a:r>
              <a:rPr lang="ko-KR" altLang="ko-KR" dirty="0" err="1"/>
              <a:t>팀명</a:t>
            </a:r>
            <a:r>
              <a:rPr lang="en-US" altLang="ko-KR" dirty="0"/>
              <a:t>_</a:t>
            </a:r>
            <a:r>
              <a:rPr lang="ko-KR" altLang="ko-KR" dirty="0"/>
              <a:t>버전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EX) </a:t>
            </a:r>
            <a:r>
              <a:rPr lang="ko-KR" altLang="ko-KR" dirty="0"/>
              <a:t>요구사항 명세서</a:t>
            </a:r>
            <a:r>
              <a:rPr lang="en-US" altLang="ko-KR" dirty="0"/>
              <a:t>_</a:t>
            </a:r>
            <a:r>
              <a:rPr lang="ko-KR" altLang="ko-KR" dirty="0" err="1"/>
              <a:t>단어가좋아</a:t>
            </a:r>
            <a:r>
              <a:rPr lang="en-US" altLang="ko-KR" dirty="0"/>
              <a:t>_Ver1.0.0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2. </a:t>
            </a:r>
            <a:r>
              <a:rPr lang="ko-KR" altLang="ko-KR" dirty="0"/>
              <a:t>회의록 </a:t>
            </a:r>
            <a:r>
              <a:rPr lang="en-US" altLang="ko-KR" dirty="0"/>
              <a:t>: </a:t>
            </a:r>
            <a:r>
              <a:rPr lang="ko-KR" altLang="ko-KR" dirty="0"/>
              <a:t>월일</a:t>
            </a:r>
            <a:r>
              <a:rPr lang="en-US" altLang="ko-KR" dirty="0"/>
              <a:t>_</a:t>
            </a:r>
            <a:r>
              <a:rPr lang="ko-KR" altLang="ko-KR" dirty="0"/>
              <a:t>회의주제</a:t>
            </a:r>
            <a:r>
              <a:rPr lang="en-US" altLang="ko-KR" dirty="0"/>
              <a:t>_</a:t>
            </a:r>
            <a:r>
              <a:rPr lang="ko-KR" altLang="ko-KR" dirty="0"/>
              <a:t>회의록</a:t>
            </a:r>
            <a:r>
              <a:rPr lang="en-US" altLang="ko-KR" dirty="0"/>
              <a:t>.docx</a:t>
            </a:r>
          </a:p>
          <a:p>
            <a:r>
              <a:rPr lang="en-US" altLang="ko-KR" dirty="0"/>
              <a:t>(</a:t>
            </a:r>
            <a:r>
              <a:rPr lang="ko-KR" altLang="ko-KR" dirty="0"/>
              <a:t>예 </a:t>
            </a:r>
            <a:r>
              <a:rPr lang="en-US" altLang="ko-KR" dirty="0"/>
              <a:t>0426_</a:t>
            </a:r>
            <a:r>
              <a:rPr lang="ko-KR" altLang="ko-KR" dirty="0"/>
              <a:t>프로젝트계획서</a:t>
            </a:r>
            <a:r>
              <a:rPr lang="en-US" altLang="ko-KR" dirty="0"/>
              <a:t>_</a:t>
            </a:r>
            <a:r>
              <a:rPr lang="ko-KR" altLang="ko-KR" dirty="0"/>
              <a:t>회의록</a:t>
            </a:r>
            <a:r>
              <a:rPr lang="en-US" altLang="ko-KR" dirty="0"/>
              <a:t>.docx)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3. </a:t>
            </a:r>
            <a:r>
              <a:rPr lang="ko-KR" altLang="ko-KR" dirty="0"/>
              <a:t>코드 산출물 이름</a:t>
            </a:r>
          </a:p>
          <a:p>
            <a:r>
              <a:rPr lang="ko-KR" altLang="ko-KR" dirty="0"/>
              <a:t>클래스명</a:t>
            </a:r>
            <a:r>
              <a:rPr lang="en-US" altLang="ko-KR" dirty="0"/>
              <a:t>.java, </a:t>
            </a:r>
            <a:r>
              <a:rPr lang="ko-KR" altLang="ko-KR" dirty="0" err="1"/>
              <a:t>기능명</a:t>
            </a:r>
            <a:r>
              <a:rPr lang="en-US" altLang="ko-KR" dirty="0"/>
              <a:t>.xml</a:t>
            </a:r>
            <a:endParaRPr lang="ko-KR" altLang="ko-KR" dirty="0"/>
          </a:p>
          <a:p>
            <a:r>
              <a:rPr lang="ko-KR" altLang="ko-KR" dirty="0"/>
              <a:t>자바 코드</a:t>
            </a:r>
            <a:r>
              <a:rPr lang="en-US" altLang="ko-KR" dirty="0"/>
              <a:t>, </a:t>
            </a:r>
            <a:r>
              <a:rPr lang="ko-KR" altLang="ko-KR" dirty="0"/>
              <a:t>안드로이드</a:t>
            </a:r>
            <a:r>
              <a:rPr lang="en-US" altLang="ko-KR" dirty="0"/>
              <a:t>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ko-KR" dirty="0"/>
              <a:t>코드 등</a:t>
            </a:r>
          </a:p>
          <a:p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3FAB4E3-2790-4E9A-95B1-B8F616BA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76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위험관리계획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065E97-5D97-4695-88B6-73F03BB91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96098"/>
              </p:ext>
            </p:extLst>
          </p:nvPr>
        </p:nvGraphicFramePr>
        <p:xfrm>
          <a:off x="3567941" y="1514476"/>
          <a:ext cx="8128000" cy="464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852">
                  <a:extLst>
                    <a:ext uri="{9D8B030D-6E8A-4147-A177-3AD203B41FA5}">
                      <a16:colId xmlns:a16="http://schemas.microsoft.com/office/drawing/2014/main" val="2012650120"/>
                    </a:ext>
                  </a:extLst>
                </a:gridCol>
                <a:gridCol w="978010">
                  <a:extLst>
                    <a:ext uri="{9D8B030D-6E8A-4147-A177-3AD203B41FA5}">
                      <a16:colId xmlns:a16="http://schemas.microsoft.com/office/drawing/2014/main" val="1230322413"/>
                    </a:ext>
                  </a:extLst>
                </a:gridCol>
                <a:gridCol w="968540">
                  <a:extLst>
                    <a:ext uri="{9D8B030D-6E8A-4147-A177-3AD203B41FA5}">
                      <a16:colId xmlns:a16="http://schemas.microsoft.com/office/drawing/2014/main" val="1549185466"/>
                    </a:ext>
                  </a:extLst>
                </a:gridCol>
                <a:gridCol w="4000598">
                  <a:extLst>
                    <a:ext uri="{9D8B030D-6E8A-4147-A177-3AD203B41FA5}">
                      <a16:colId xmlns:a16="http://schemas.microsoft.com/office/drawing/2014/main" val="2982824236"/>
                    </a:ext>
                  </a:extLst>
                </a:gridCol>
              </a:tblGrid>
              <a:tr h="670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위험 요소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가능성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영향도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대처 방안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113771"/>
                  </a:ext>
                </a:extLst>
              </a:tr>
              <a:tr h="670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실력 부족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상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dirty="0" err="1"/>
                        <a:t>Api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를 공부하고</a:t>
                      </a:r>
                      <a:r>
                        <a:rPr lang="en-US" sz="1600" dirty="0"/>
                        <a:t>, </a:t>
                      </a:r>
                      <a:r>
                        <a:rPr lang="ko-KR" altLang="en-US" sz="1600" dirty="0"/>
                        <a:t>모르는 부분은 검색을 한다</a:t>
                      </a:r>
                      <a:r>
                        <a:rPr lang="en-US" sz="1600" dirty="0"/>
                        <a:t>.</a:t>
                      </a:r>
                      <a:endParaRPr lang="ko-KR" altLang="en-US" sz="1600" dirty="0"/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75540"/>
                  </a:ext>
                </a:extLst>
              </a:tr>
              <a:tr h="8269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커뮤니케이션 부족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하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dirty="0"/>
                        <a:t>의견이 불일치 되었을 경우 우선 서로 설득을 하고</a:t>
                      </a:r>
                      <a:r>
                        <a:rPr lang="en-US" sz="1600" dirty="0"/>
                        <a:t>, </a:t>
                      </a:r>
                      <a:r>
                        <a:rPr lang="ko-KR" altLang="en-US" sz="1600" dirty="0"/>
                        <a:t>최후의 방법으로 </a:t>
                      </a:r>
                      <a:r>
                        <a:rPr lang="ko-KR" altLang="en-US" sz="1600" dirty="0" err="1"/>
                        <a:t>사다리타기로</a:t>
                      </a:r>
                      <a:r>
                        <a:rPr lang="ko-KR" altLang="en-US" sz="1600" dirty="0"/>
                        <a:t> 결정한다</a:t>
                      </a:r>
                      <a:r>
                        <a:rPr lang="en-US" sz="1600" dirty="0"/>
                        <a:t>.</a:t>
                      </a:r>
                      <a:endParaRPr lang="ko-KR" altLang="en-US" sz="1600" dirty="0"/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71130"/>
                  </a:ext>
                </a:extLst>
              </a:tr>
              <a:tr h="6707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개인일정 관리 부족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dirty="0"/>
                        <a:t>프로젝트 일정에 영향이 가지 않도록 관리한다</a:t>
                      </a:r>
                      <a:r>
                        <a:rPr lang="en-US" sz="1600" dirty="0"/>
                        <a:t>.</a:t>
                      </a:r>
                      <a:endParaRPr lang="ko-KR" altLang="en-US" sz="1600" dirty="0"/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04953"/>
                  </a:ext>
                </a:extLst>
              </a:tr>
              <a:tr h="8269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dirty="0"/>
                        <a:t>Project Manager</a:t>
                      </a:r>
                      <a:r>
                        <a:rPr lang="ko-KR" altLang="en-US" dirty="0"/>
                        <a:t>의 프로젝트 관리 부족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상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600" dirty="0"/>
                        <a:t>성공적인 프로젝트를 위해</a:t>
                      </a:r>
                      <a:r>
                        <a:rPr lang="en-US" sz="1600" dirty="0"/>
                        <a:t> PM</a:t>
                      </a:r>
                      <a:r>
                        <a:rPr lang="ko-KR" altLang="en-US" sz="1600" dirty="0"/>
                        <a:t>은 프로젝트 관리 및 통제에 노력을 해야 한다</a:t>
                      </a:r>
                      <a:r>
                        <a:rPr lang="en-US" sz="1600" dirty="0"/>
                        <a:t>. </a:t>
                      </a:r>
                      <a:r>
                        <a:rPr lang="ko-KR" altLang="en-US" sz="1600" dirty="0"/>
                        <a:t>팀원들은</a:t>
                      </a:r>
                      <a:r>
                        <a:rPr lang="en-US" sz="1600" dirty="0"/>
                        <a:t> PM</a:t>
                      </a:r>
                      <a:r>
                        <a:rPr lang="ko-KR" altLang="en-US" sz="1600" dirty="0"/>
                        <a:t>을 믿고 잘 따라야한다</a:t>
                      </a:r>
                      <a:r>
                        <a:rPr lang="en-US" sz="1600" dirty="0"/>
                        <a:t>. PM </a:t>
                      </a:r>
                      <a:r>
                        <a:rPr lang="ko-KR" altLang="en-US" sz="1600" dirty="0"/>
                        <a:t>과 팀원들의 소통도 필요하다</a:t>
                      </a:r>
                      <a:r>
                        <a:rPr lang="en-US" sz="1600" dirty="0"/>
                        <a:t>.</a:t>
                      </a:r>
                      <a:endParaRPr lang="ko-KR" altLang="en-US" sz="1600" dirty="0"/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540501"/>
                  </a:ext>
                </a:extLst>
              </a:tr>
              <a:tr h="8269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/>
                        <a:t>개발 기간 부족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중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dirty="0"/>
                        <a:t>상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600" dirty="0"/>
                        <a:t>품질을 낮추거나 미완성본을 제출한다</a:t>
                      </a:r>
                      <a:r>
                        <a:rPr lang="en-US" sz="1600" dirty="0"/>
                        <a:t>. </a:t>
                      </a:r>
                      <a:r>
                        <a:rPr lang="ko-KR" altLang="en-US" sz="1600" dirty="0"/>
                        <a:t>시간이 없는 경우 프로토 타입을 만들어 제출한다</a:t>
                      </a:r>
                      <a:r>
                        <a:rPr lang="en-US" sz="1600" dirty="0"/>
                        <a:t>.</a:t>
                      </a:r>
                      <a:endParaRPr lang="ko-KR" altLang="en-US" sz="1600" dirty="0"/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633854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32AA0-483F-48F1-A566-6A93B6C5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3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클래스 디자인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클래스 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0FD067-1822-4672-8BFA-29C83C369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94" y="1222625"/>
            <a:ext cx="6709024" cy="5466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75020-1399-4705-AF3A-380B6BA0D0A8}"/>
              </a:ext>
            </a:extLst>
          </p:cNvPr>
          <p:cNvSpPr txBox="1"/>
          <p:nvPr/>
        </p:nvSpPr>
        <p:spPr>
          <a:xfrm>
            <a:off x="4335694" y="784534"/>
            <a:ext cx="236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중 일부 발췌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7DDD8-5DA4-4070-B61B-72331279934E}"/>
              </a:ext>
            </a:extLst>
          </p:cNvPr>
          <p:cNvSpPr txBox="1"/>
          <p:nvPr/>
        </p:nvSpPr>
        <p:spPr>
          <a:xfrm>
            <a:off x="565079" y="2045607"/>
            <a:ext cx="30925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경계 클래스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SignWindow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MainWindow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SearchingResultWindow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NotificationWindow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DC1FD-C23B-4AE4-8525-629824A63FDF}"/>
              </a:ext>
            </a:extLst>
          </p:cNvPr>
          <p:cNvSpPr txBox="1"/>
          <p:nvPr/>
        </p:nvSpPr>
        <p:spPr>
          <a:xfrm>
            <a:off x="565079" y="3720806"/>
            <a:ext cx="2792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제어 클래스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NotificationSystem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SearchingSystem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A96EE-2095-400F-B37D-7A5665B54057}"/>
              </a:ext>
            </a:extLst>
          </p:cNvPr>
          <p:cNvSpPr txBox="1"/>
          <p:nvPr/>
        </p:nvSpPr>
        <p:spPr>
          <a:xfrm>
            <a:off x="565079" y="5019116"/>
            <a:ext cx="2792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엔티티 클래스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Word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Notification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DDCCBE-D15C-4854-8417-00E50A2D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37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클래스 디자인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시퀀스 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EA054B-47DB-40E5-A7EC-FE2666CF3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43" y="1514476"/>
            <a:ext cx="7011378" cy="4913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2F37BE-5B5B-4EE9-BE5B-D0DFEA5A272A}"/>
              </a:ext>
            </a:extLst>
          </p:cNvPr>
          <p:cNvSpPr txBox="1"/>
          <p:nvPr/>
        </p:nvSpPr>
        <p:spPr>
          <a:xfrm>
            <a:off x="4181478" y="977385"/>
            <a:ext cx="283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로그인하기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92B43-123E-4DFF-8151-12EE967A5226}"/>
              </a:ext>
            </a:extLst>
          </p:cNvPr>
          <p:cNvSpPr txBox="1"/>
          <p:nvPr/>
        </p:nvSpPr>
        <p:spPr>
          <a:xfrm>
            <a:off x="400049" y="2250225"/>
            <a:ext cx="2798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dirty="0"/>
              <a:t>로그인 기록이 있는 경우 앱 실행 시 자동 로그인</a:t>
            </a:r>
            <a:endParaRPr lang="en-US" altLang="ko-KR" sz="22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200" dirty="0"/>
              <a:t>로그인 기록이  없는 경우 </a:t>
            </a:r>
            <a:r>
              <a:rPr lang="en-US" altLang="ko-KR" sz="2200" dirty="0"/>
              <a:t>id, password </a:t>
            </a:r>
            <a:r>
              <a:rPr lang="ko-KR" altLang="en-US" sz="2200" dirty="0"/>
              <a:t>정보 입력하여 로그인 후 정보 저장</a:t>
            </a:r>
            <a:endParaRPr lang="en-US" altLang="ko-KR" sz="2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C9EA31-02B7-4B2A-8CEE-EF565B9F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4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구현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시연 영상</a:t>
            </a:r>
          </a:p>
        </p:txBody>
      </p:sp>
      <p:pic>
        <p:nvPicPr>
          <p:cNvPr id="7" name="KakaoTalk_Video_20190605_1329_50_497">
            <a:hlinkClick r:id="" action="ppaction://media"/>
            <a:extLst>
              <a:ext uri="{FF2B5EF4-FFF2-40B4-BE49-F238E27FC236}">
                <a16:creationId xmlns:a16="http://schemas.microsoft.com/office/drawing/2014/main" id="{B4DD7462-21B6-4D6D-9D5C-9DFB05F72F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3558" y="715775"/>
            <a:ext cx="3255962" cy="5787674"/>
          </a:xfr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7F5369-39A5-4592-8650-7DD9B3FF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테스팅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테스트 결과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00FBCA5-96E0-4F26-8491-EA9BB8A6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3680"/>
              </p:ext>
            </p:extLst>
          </p:nvPr>
        </p:nvGraphicFramePr>
        <p:xfrm>
          <a:off x="4339982" y="1736099"/>
          <a:ext cx="5841706" cy="982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718">
                  <a:extLst>
                    <a:ext uri="{9D8B030D-6E8A-4147-A177-3AD203B41FA5}">
                      <a16:colId xmlns:a16="http://schemas.microsoft.com/office/drawing/2014/main" val="1044993095"/>
                    </a:ext>
                  </a:extLst>
                </a:gridCol>
                <a:gridCol w="951912">
                  <a:extLst>
                    <a:ext uri="{9D8B030D-6E8A-4147-A177-3AD203B41FA5}">
                      <a16:colId xmlns:a16="http://schemas.microsoft.com/office/drawing/2014/main" val="1302260635"/>
                    </a:ext>
                  </a:extLst>
                </a:gridCol>
                <a:gridCol w="3580076">
                  <a:extLst>
                    <a:ext uri="{9D8B030D-6E8A-4147-A177-3AD203B41FA5}">
                      <a16:colId xmlns:a16="http://schemas.microsoft.com/office/drawing/2014/main" val="3401729112"/>
                    </a:ext>
                  </a:extLst>
                </a:gridCol>
              </a:tblGrid>
              <a:tr h="2205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일 자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작성자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테스트 대상 기능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58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2017.06.02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이동석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UC001 – </a:t>
                      </a:r>
                      <a:r>
                        <a:rPr lang="ko-KR" sz="1000" kern="100" dirty="0">
                          <a:effectLst/>
                        </a:rPr>
                        <a:t>프로그램 실행하기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UC002 – </a:t>
                      </a:r>
                      <a:r>
                        <a:rPr lang="ko-KR" sz="1000" kern="100" dirty="0">
                          <a:effectLst/>
                        </a:rPr>
                        <a:t>단어장 만들기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UC005 - </a:t>
                      </a:r>
                      <a:r>
                        <a:rPr lang="ko-KR" sz="1000" kern="100" dirty="0">
                          <a:effectLst/>
                        </a:rPr>
                        <a:t>단어장 삭제하기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UC011 - </a:t>
                      </a:r>
                      <a:r>
                        <a:rPr lang="ko-KR" sz="1000" kern="100" dirty="0">
                          <a:effectLst/>
                        </a:rPr>
                        <a:t>단어 듣기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  <a:tabLst>
                          <a:tab pos="2009775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UC012 - </a:t>
                      </a:r>
                      <a:r>
                        <a:rPr lang="ko-KR" sz="1000" kern="100" dirty="0">
                          <a:effectLst/>
                        </a:rPr>
                        <a:t>푸시 알림 받기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79834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1D84AB-B6B6-44EE-B5AD-423D8DD2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09221"/>
              </p:ext>
            </p:extLst>
          </p:nvPr>
        </p:nvGraphicFramePr>
        <p:xfrm>
          <a:off x="4339982" y="3136561"/>
          <a:ext cx="5841708" cy="588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788">
                  <a:extLst>
                    <a:ext uri="{9D8B030D-6E8A-4147-A177-3AD203B41FA5}">
                      <a16:colId xmlns:a16="http://schemas.microsoft.com/office/drawing/2014/main" val="2361388149"/>
                    </a:ext>
                  </a:extLst>
                </a:gridCol>
                <a:gridCol w="1947460">
                  <a:extLst>
                    <a:ext uri="{9D8B030D-6E8A-4147-A177-3AD203B41FA5}">
                      <a16:colId xmlns:a16="http://schemas.microsoft.com/office/drawing/2014/main" val="2423159796"/>
                    </a:ext>
                  </a:extLst>
                </a:gridCol>
                <a:gridCol w="1947460">
                  <a:extLst>
                    <a:ext uri="{9D8B030D-6E8A-4147-A177-3AD203B41FA5}">
                      <a16:colId xmlns:a16="http://schemas.microsoft.com/office/drawing/2014/main" val="1092019242"/>
                    </a:ext>
                  </a:extLst>
                </a:gridCol>
              </a:tblGrid>
              <a:tr h="25153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총 </a:t>
                      </a:r>
                      <a:r>
                        <a:rPr lang="en-US" sz="1000" kern="100" dirty="0" err="1">
                          <a:effectLst/>
                        </a:rPr>
                        <a:t>TestCase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수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실행한 </a:t>
                      </a:r>
                      <a:r>
                        <a:rPr lang="en-US" sz="1000" kern="100" dirty="0" err="1">
                          <a:effectLst/>
                        </a:rPr>
                        <a:t>TestCase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수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총 결함 개수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470152"/>
                  </a:ext>
                </a:extLst>
              </a:tr>
              <a:tr h="33688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14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14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8049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BA9123C-FE04-4301-9C2A-F4CD8EA8D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409910"/>
              </p:ext>
            </p:extLst>
          </p:nvPr>
        </p:nvGraphicFramePr>
        <p:xfrm>
          <a:off x="4339982" y="4096748"/>
          <a:ext cx="5841705" cy="1175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9718">
                  <a:extLst>
                    <a:ext uri="{9D8B030D-6E8A-4147-A177-3AD203B41FA5}">
                      <a16:colId xmlns:a16="http://schemas.microsoft.com/office/drawing/2014/main" val="1797386456"/>
                    </a:ext>
                  </a:extLst>
                </a:gridCol>
                <a:gridCol w="1807827">
                  <a:extLst>
                    <a:ext uri="{9D8B030D-6E8A-4147-A177-3AD203B41FA5}">
                      <a16:colId xmlns:a16="http://schemas.microsoft.com/office/drawing/2014/main" val="771854902"/>
                    </a:ext>
                  </a:extLst>
                </a:gridCol>
                <a:gridCol w="2724160">
                  <a:extLst>
                    <a:ext uri="{9D8B030D-6E8A-4147-A177-3AD203B41FA5}">
                      <a16:colId xmlns:a16="http://schemas.microsoft.com/office/drawing/2014/main" val="299939248"/>
                    </a:ext>
                  </a:extLst>
                </a:gridCol>
              </a:tblGrid>
              <a:tr h="8939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결함</a:t>
                      </a:r>
                      <a:r>
                        <a:rPr lang="en-US" sz="1000" kern="100" dirty="0">
                          <a:effectLst/>
                        </a:rPr>
                        <a:t># </a:t>
                      </a:r>
                      <a:r>
                        <a:rPr lang="en-US" sz="800" kern="100" dirty="0">
                          <a:effectLst/>
                        </a:rPr>
                        <a:t>(</a:t>
                      </a:r>
                      <a:r>
                        <a:rPr lang="ko-KR" sz="800" kern="100" dirty="0" err="1">
                          <a:effectLst/>
                        </a:rPr>
                        <a:t>유즈</a:t>
                      </a:r>
                      <a:r>
                        <a:rPr lang="ko-KR" sz="800" kern="100" dirty="0">
                          <a:effectLst/>
                        </a:rPr>
                        <a:t> 케이스 번호</a:t>
                      </a:r>
                      <a:r>
                        <a:rPr lang="en-US" sz="800" kern="10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결함 제목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설명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759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UC011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단어 듣기 불가능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듣기 버튼 터치 시 소리가 들리지 않음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686983"/>
                  </a:ext>
                </a:extLst>
              </a:tr>
              <a:tr h="10949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UC012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푸시 알림을 받을 수 없음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영역 설정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위치 설정이 불가능함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알림 설정도 불가능함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208026"/>
                  </a:ext>
                </a:extLst>
              </a:tr>
              <a:tr h="4439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UC004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단어장을 공유할 수 없음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단어장 선택 후 공유 버튼 누르면 공유가 되지 않음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9035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0F1CC3-70E5-4AEC-9168-DB4CEF8A04C2}"/>
              </a:ext>
            </a:extLst>
          </p:cNvPr>
          <p:cNvSpPr txBox="1"/>
          <p:nvPr/>
        </p:nvSpPr>
        <p:spPr>
          <a:xfrm>
            <a:off x="2326247" y="2135185"/>
            <a:ext cx="1742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테스트 대상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7D032-7665-4CD1-B96B-DCC357B07EE2}"/>
              </a:ext>
            </a:extLst>
          </p:cNvPr>
          <p:cNvSpPr txBox="1"/>
          <p:nvPr/>
        </p:nvSpPr>
        <p:spPr>
          <a:xfrm>
            <a:off x="2326247" y="3113444"/>
            <a:ext cx="18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테스트결과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E04E7-5E18-4378-A54C-33FF79887052}"/>
              </a:ext>
            </a:extLst>
          </p:cNvPr>
          <p:cNvSpPr txBox="1"/>
          <p:nvPr/>
        </p:nvSpPr>
        <p:spPr>
          <a:xfrm>
            <a:off x="2326248" y="4343830"/>
            <a:ext cx="189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결함리스트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BE83C01-2212-4537-9E55-3DA89917C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649352"/>
              </p:ext>
            </p:extLst>
          </p:nvPr>
        </p:nvGraphicFramePr>
        <p:xfrm>
          <a:off x="4339981" y="5724869"/>
          <a:ext cx="5841705" cy="482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6787">
                  <a:extLst>
                    <a:ext uri="{9D8B030D-6E8A-4147-A177-3AD203B41FA5}">
                      <a16:colId xmlns:a16="http://schemas.microsoft.com/office/drawing/2014/main" val="31204781"/>
                    </a:ext>
                  </a:extLst>
                </a:gridCol>
                <a:gridCol w="1947459">
                  <a:extLst>
                    <a:ext uri="{9D8B030D-6E8A-4147-A177-3AD203B41FA5}">
                      <a16:colId xmlns:a16="http://schemas.microsoft.com/office/drawing/2014/main" val="878738829"/>
                    </a:ext>
                  </a:extLst>
                </a:gridCol>
                <a:gridCol w="1947459">
                  <a:extLst>
                    <a:ext uri="{9D8B030D-6E8A-4147-A177-3AD203B41FA5}">
                      <a16:colId xmlns:a16="http://schemas.microsoft.com/office/drawing/2014/main" val="735616507"/>
                    </a:ext>
                  </a:extLst>
                </a:gridCol>
              </a:tblGrid>
              <a:tr h="2410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ko-KR" sz="1000" kern="100">
                          <a:effectLst/>
                        </a:rPr>
                        <a:t>총 결함 개수</a:t>
                      </a:r>
                      <a:endParaRPr lang="ko-KR" sz="1000" kern="10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해결 결함 개수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ko-KR" sz="1000" kern="100" dirty="0">
                          <a:effectLst/>
                        </a:rPr>
                        <a:t>남은 결함 개수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58494"/>
                  </a:ext>
                </a:extLst>
              </a:tr>
              <a:tr h="2410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en-US" altLang="ko-KR" sz="1000" kern="100" dirty="0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863600" algn="l"/>
                        </a:tabLst>
                      </a:pPr>
                      <a:r>
                        <a:rPr lang="en-US" altLang="ko-KR" sz="1000" kern="100" dirty="0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 kern="100" dirty="0"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060177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89F3EA3F-8E5D-41FF-A8DF-B82AD4E57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136" y="5811681"/>
            <a:ext cx="90979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4C39D-C562-4F64-B76F-B51FEABA837C}"/>
              </a:ext>
            </a:extLst>
          </p:cNvPr>
          <p:cNvSpPr txBox="1"/>
          <p:nvPr/>
        </p:nvSpPr>
        <p:spPr>
          <a:xfrm>
            <a:off x="2326247" y="5516248"/>
            <a:ext cx="166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결함현황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AA22748-E698-4056-BED6-5EAD4C73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7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30" panose="02030504000101010101" pitchFamily="18" charset="-127"/>
              </a:rPr>
              <a:t>테스팅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테스트 케이스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E10B0C-1C7E-427F-8A9D-7B676108B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40155"/>
              </p:ext>
            </p:extLst>
          </p:nvPr>
        </p:nvGraphicFramePr>
        <p:xfrm>
          <a:off x="2870200" y="1514476"/>
          <a:ext cx="8338908" cy="4332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818">
                  <a:extLst>
                    <a:ext uri="{9D8B030D-6E8A-4147-A177-3AD203B41FA5}">
                      <a16:colId xmlns:a16="http://schemas.microsoft.com/office/drawing/2014/main" val="2994139750"/>
                    </a:ext>
                  </a:extLst>
                </a:gridCol>
                <a:gridCol w="1389818">
                  <a:extLst>
                    <a:ext uri="{9D8B030D-6E8A-4147-A177-3AD203B41FA5}">
                      <a16:colId xmlns:a16="http://schemas.microsoft.com/office/drawing/2014/main" val="4092291970"/>
                    </a:ext>
                  </a:extLst>
                </a:gridCol>
                <a:gridCol w="1389818">
                  <a:extLst>
                    <a:ext uri="{9D8B030D-6E8A-4147-A177-3AD203B41FA5}">
                      <a16:colId xmlns:a16="http://schemas.microsoft.com/office/drawing/2014/main" val="2659372745"/>
                    </a:ext>
                  </a:extLst>
                </a:gridCol>
                <a:gridCol w="1389818">
                  <a:extLst>
                    <a:ext uri="{9D8B030D-6E8A-4147-A177-3AD203B41FA5}">
                      <a16:colId xmlns:a16="http://schemas.microsoft.com/office/drawing/2014/main" val="3901920416"/>
                    </a:ext>
                  </a:extLst>
                </a:gridCol>
                <a:gridCol w="1389818">
                  <a:extLst>
                    <a:ext uri="{9D8B030D-6E8A-4147-A177-3AD203B41FA5}">
                      <a16:colId xmlns:a16="http://schemas.microsoft.com/office/drawing/2014/main" val="2182543618"/>
                    </a:ext>
                  </a:extLst>
                </a:gridCol>
                <a:gridCol w="1389818">
                  <a:extLst>
                    <a:ext uri="{9D8B030D-6E8A-4147-A177-3AD203B41FA5}">
                      <a16:colId xmlns:a16="http://schemas.microsoft.com/office/drawing/2014/main" val="3890072452"/>
                    </a:ext>
                  </a:extLst>
                </a:gridCol>
              </a:tblGrid>
              <a:tr h="419599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케이스 </a:t>
                      </a:r>
                      <a:r>
                        <a:rPr lang="en-US" altLang="ko-KR" dirty="0"/>
                        <a:t>ID : UC001 : </a:t>
                      </a:r>
                      <a:r>
                        <a:rPr lang="ko-KR" altLang="en-US" dirty="0"/>
                        <a:t>프로그램 실행하기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57144"/>
                  </a:ext>
                </a:extLst>
              </a:tr>
              <a:tr h="72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단어장 목록을 보기 위해서 거쳐야 하는 과정이다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또한 공유할 때 이 아이디로 단어장이 등록된다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38136"/>
                  </a:ext>
                </a:extLst>
              </a:tr>
              <a:tr h="72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조건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인터넷 연결이 가능하다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096474"/>
                  </a:ext>
                </a:extLst>
              </a:tr>
              <a:tr h="41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이동석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테스트일자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2019.06.02~2019.06.02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681016"/>
                  </a:ext>
                </a:extLst>
              </a:tr>
              <a:tr h="419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입력 값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예상 출력 값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실행결과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조치사항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조치 후 시험결과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57551"/>
                  </a:ext>
                </a:extLst>
              </a:tr>
              <a:tr h="765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로그인 버튼을 누른다</a:t>
                      </a:r>
                      <a:br>
                        <a:rPr lang="ko-KR" altLang="en-US" sz="1400" u="none" strike="noStrike" dirty="0">
                          <a:effectLst/>
                        </a:rPr>
                      </a:b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로그인 기록이 없는 경우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로그인 화면으로 간다</a:t>
                      </a:r>
                      <a:r>
                        <a:rPr lang="en-US" altLang="ko-KR" sz="1400" u="none" strike="noStrike" dirty="0">
                          <a:effectLst/>
                        </a:rPr>
                        <a:t>.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성공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08815"/>
                  </a:ext>
                </a:extLst>
              </a:tr>
              <a:tr h="765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프로그램을 실행한다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</a:b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로그인 기록이 있는 경우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바로 메인 페이지로 넘어간다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넘어가지 않음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구현안됨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이후 조치 예정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327" marR="6327" marT="6327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5955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FFF9E8-8310-4C40-B767-5AB7E3D3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1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312908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329439"/>
            <a:ext cx="8130114" cy="769441"/>
            <a:chOff x="638175" y="3167389"/>
            <a:chExt cx="8130114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요구사항 명세서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계획서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77757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클래스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디자인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7548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339" y="3167389"/>
              <a:ext cx="12509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5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테스팅</a:t>
              </a:r>
              <a:endPara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보고서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19BA2E-9852-42EB-8935-8EF9DFE4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598003"/>
            <a:ext cx="617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Q/A</a:t>
            </a:r>
            <a:endParaRPr lang="ko-KR" altLang="en-US" sz="8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1F7D5E-C2B4-4E94-A2DB-519A7139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명세서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분석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025900" y="1720303"/>
            <a:ext cx="414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고객의 주요 요구사항</a:t>
            </a:r>
            <a:endParaRPr lang="en-US" altLang="ko-KR" sz="20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26585" y="3061576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단어장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내려받기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공유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46" y="3061576"/>
            <a:ext cx="733063" cy="49481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4339285" y="4306908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등급별 보기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46" y="4306908"/>
            <a:ext cx="733063" cy="49481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4339285" y="4929574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시험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46" y="4929574"/>
            <a:ext cx="733063" cy="494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E5A75A-F32C-4A7E-A98A-791E6495FCC7}"/>
              </a:ext>
            </a:extLst>
          </p:cNvPr>
          <p:cNvSpPr txBox="1"/>
          <p:nvPr/>
        </p:nvSpPr>
        <p:spPr>
          <a:xfrm>
            <a:off x="4339285" y="5552240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30" panose="02030504000101010101" pitchFamily="18" charset="-127"/>
              </a:rPr>
              <a:t>알람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AC30C1-0744-49B3-A616-A848B40362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46" y="5552240"/>
            <a:ext cx="733063" cy="4948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239942-6142-40FE-BFD3-D2DD10B413AE}"/>
              </a:ext>
            </a:extLst>
          </p:cNvPr>
          <p:cNvSpPr txBox="1"/>
          <p:nvPr/>
        </p:nvSpPr>
        <p:spPr>
          <a:xfrm>
            <a:off x="4326585" y="2438910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93A826C-2D17-45FF-89D7-2F1C6D6A03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46" y="2438910"/>
            <a:ext cx="733063" cy="494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D81112-1265-405B-B554-84870DBCAC99}"/>
              </a:ext>
            </a:extLst>
          </p:cNvPr>
          <p:cNvSpPr txBox="1"/>
          <p:nvPr/>
        </p:nvSpPr>
        <p:spPr>
          <a:xfrm>
            <a:off x="4326585" y="3684242"/>
            <a:ext cx="3945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단어 듣기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244AE4A-2BC5-4AA9-8736-FBBF08676E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46" y="3684242"/>
            <a:ext cx="733063" cy="4948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3E734C-A0CE-430C-BA5A-306E42A4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4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명세서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시스템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특징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351933" y="2133495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초기 단어장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D3A4C6-36C8-4847-8D6B-E9B3237E60D0}"/>
              </a:ext>
            </a:extLst>
          </p:cNvPr>
          <p:cNvSpPr txBox="1"/>
          <p:nvPr/>
        </p:nvSpPr>
        <p:spPr>
          <a:xfrm>
            <a:off x="3070982" y="3041942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단어 편집</a:t>
            </a:r>
            <a:r>
              <a:rPr lang="en-US" altLang="ko-KR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듣기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300CF52-B102-4B73-ABC3-6CCAD5A1E92C}"/>
              </a:ext>
            </a:extLst>
          </p:cNvPr>
          <p:cNvSpPr txBox="1"/>
          <p:nvPr/>
        </p:nvSpPr>
        <p:spPr>
          <a:xfrm>
            <a:off x="8551196" y="5250680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10" panose="02030504000101010101" pitchFamily="18" charset="-127"/>
              </a:rPr>
              <a:t>시험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17892C8-0F50-4600-8922-7476AECD76F5}"/>
              </a:ext>
            </a:extLst>
          </p:cNvPr>
          <p:cNvSpPr txBox="1"/>
          <p:nvPr/>
        </p:nvSpPr>
        <p:spPr>
          <a:xfrm>
            <a:off x="4760345" y="3884042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단어 등급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470983-CA45-471D-83C0-DE5AE3AE3691}"/>
              </a:ext>
            </a:extLst>
          </p:cNvPr>
          <p:cNvSpPr txBox="1"/>
          <p:nvPr/>
        </p:nvSpPr>
        <p:spPr>
          <a:xfrm>
            <a:off x="9884522" y="5904512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10" panose="02030504000101010101" pitchFamily="18" charset="-127"/>
              </a:rPr>
              <a:t>알람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E88091-7CB7-4274-9457-8D98ED7CF09E}"/>
              </a:ext>
            </a:extLst>
          </p:cNvPr>
          <p:cNvSpPr txBox="1"/>
          <p:nvPr/>
        </p:nvSpPr>
        <p:spPr>
          <a:xfrm>
            <a:off x="7158742" y="4570835"/>
            <a:ext cx="239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10" panose="02030504000101010101" pitchFamily="18" charset="-127"/>
              </a:rPr>
              <a:t>공유</a:t>
            </a:r>
            <a:endParaRPr lang="en-US" altLang="ko-KR" sz="2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B9E0B0-BF63-4AB5-B8C7-EF8BFCBE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3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명세서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시스템 개요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기대효과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94501" y="3270813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발음 교정</a:t>
            </a:r>
            <a:endParaRPr lang="en-US" altLang="ko-KR" sz="11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69BCD-DACD-4521-9001-BD445E395791}"/>
              </a:ext>
            </a:extLst>
          </p:cNvPr>
          <p:cNvSpPr txBox="1"/>
          <p:nvPr/>
        </p:nvSpPr>
        <p:spPr>
          <a:xfrm>
            <a:off x="3569395" y="3270812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다양한 단어</a:t>
            </a:r>
            <a:endParaRPr lang="en-US" altLang="ko-KR" sz="11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9B997-89BD-4A5B-A462-53CDCF8C0918}"/>
              </a:ext>
            </a:extLst>
          </p:cNvPr>
          <p:cNvSpPr txBox="1"/>
          <p:nvPr/>
        </p:nvSpPr>
        <p:spPr>
          <a:xfrm>
            <a:off x="6288184" y="3270811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단어 노출</a:t>
            </a:r>
            <a:endParaRPr lang="en-US" altLang="ko-KR" sz="11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29104A-660D-4F07-8C6C-957444D088AC}"/>
              </a:ext>
            </a:extLst>
          </p:cNvPr>
          <p:cNvSpPr txBox="1"/>
          <p:nvPr/>
        </p:nvSpPr>
        <p:spPr>
          <a:xfrm>
            <a:off x="9363076" y="3269506"/>
            <a:ext cx="233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실력 파악</a:t>
            </a:r>
            <a:endParaRPr lang="en-US" altLang="ko-KR" sz="11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A4B106-665A-4865-867E-01173BA0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1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명세서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유즈케이스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AD13887-9E60-4BE4-8930-927A718292BB}"/>
              </a:ext>
            </a:extLst>
          </p:cNvPr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그림 1">
            <a:extLst>
              <a:ext uri="{FF2B5EF4-FFF2-40B4-BE49-F238E27FC236}">
                <a16:creationId xmlns:a16="http://schemas.microsoft.com/office/drawing/2014/main" id="{2DB59104-C3B2-42ED-BA79-DA34E4B8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59" y="676012"/>
            <a:ext cx="8103392" cy="601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CC353D-8899-4A86-8457-2BD49995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95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조직도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AD02ED-FC47-44E6-AC41-61FB875759ED}"/>
              </a:ext>
            </a:extLst>
          </p:cNvPr>
          <p:cNvSpPr/>
          <p:nvPr/>
        </p:nvSpPr>
        <p:spPr>
          <a:xfrm>
            <a:off x="4840189" y="2001404"/>
            <a:ext cx="2291787" cy="80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이동석</a:t>
            </a:r>
            <a:endParaRPr lang="en-US" altLang="ko-KR" dirty="0"/>
          </a:p>
          <a:p>
            <a:pPr algn="ctr"/>
            <a:r>
              <a:rPr lang="en-US" altLang="ko-KR" dirty="0"/>
              <a:t>PM</a:t>
            </a:r>
            <a:r>
              <a:rPr lang="ko-KR" altLang="en-US" dirty="0"/>
              <a:t> 및 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6AC3A2-2934-4F69-8AAE-B02ABA8A05A0}"/>
              </a:ext>
            </a:extLst>
          </p:cNvPr>
          <p:cNvSpPr/>
          <p:nvPr/>
        </p:nvSpPr>
        <p:spPr>
          <a:xfrm>
            <a:off x="835349" y="4283209"/>
            <a:ext cx="2291787" cy="80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정창현</a:t>
            </a:r>
            <a:endParaRPr lang="en-US" altLang="ko-KR" dirty="0"/>
          </a:p>
          <a:p>
            <a:pPr algn="ctr"/>
            <a:r>
              <a:rPr lang="ko-KR" altLang="en-US" dirty="0"/>
              <a:t>개발 및 시연 영상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305074-4F39-4ED9-8A55-0C474C6E744B}"/>
              </a:ext>
            </a:extLst>
          </p:cNvPr>
          <p:cNvSpPr/>
          <p:nvPr/>
        </p:nvSpPr>
        <p:spPr>
          <a:xfrm>
            <a:off x="8809297" y="4283209"/>
            <a:ext cx="2291787" cy="80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한정용</a:t>
            </a:r>
            <a:endParaRPr lang="en-US" altLang="ko-KR" dirty="0"/>
          </a:p>
          <a:p>
            <a:pPr algn="ctr"/>
            <a:r>
              <a:rPr lang="en-US" altLang="ko-KR" dirty="0"/>
              <a:t>UI </a:t>
            </a:r>
            <a:r>
              <a:rPr lang="ko-KR" altLang="en-US" dirty="0"/>
              <a:t>및 문서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70AE17-DE80-4B70-987A-EDB5889B4638}"/>
              </a:ext>
            </a:extLst>
          </p:cNvPr>
          <p:cNvSpPr/>
          <p:nvPr/>
        </p:nvSpPr>
        <p:spPr>
          <a:xfrm>
            <a:off x="6138482" y="4283209"/>
            <a:ext cx="2291787" cy="80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김태웅</a:t>
            </a:r>
            <a:endParaRPr lang="en-US" altLang="ko-KR" dirty="0"/>
          </a:p>
          <a:p>
            <a:pPr algn="ctr"/>
            <a:r>
              <a:rPr lang="en-US" altLang="ko-KR" dirty="0"/>
              <a:t>UI </a:t>
            </a:r>
            <a:r>
              <a:rPr lang="ko-KR" altLang="en-US" dirty="0"/>
              <a:t>및 문서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746B4CA-5F43-447A-AA85-5379BD0F33C7}"/>
              </a:ext>
            </a:extLst>
          </p:cNvPr>
          <p:cNvSpPr/>
          <p:nvPr/>
        </p:nvSpPr>
        <p:spPr>
          <a:xfrm>
            <a:off x="3467667" y="4283209"/>
            <a:ext cx="2291787" cy="80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김선재</a:t>
            </a:r>
            <a:endParaRPr lang="en-US" altLang="ko-KR" dirty="0"/>
          </a:p>
          <a:p>
            <a:pPr algn="ctr"/>
            <a:r>
              <a:rPr lang="ko-KR" altLang="en-US" dirty="0"/>
              <a:t>개발 및 테스팅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85D35E-3CAB-4180-A8BF-CDFD22FF106E}"/>
              </a:ext>
            </a:extLst>
          </p:cNvPr>
          <p:cNvCxnSpPr>
            <a:stCxn id="3" idx="2"/>
            <a:endCxn id="39" idx="0"/>
          </p:cNvCxnSpPr>
          <p:nvPr/>
        </p:nvCxnSpPr>
        <p:spPr>
          <a:xfrm flipH="1">
            <a:off x="1981243" y="2811056"/>
            <a:ext cx="4004840" cy="147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2B0A81-40B9-475A-BE23-D63A63DA1B1F}"/>
              </a:ext>
            </a:extLst>
          </p:cNvPr>
          <p:cNvCxnSpPr>
            <a:stCxn id="3" idx="2"/>
            <a:endCxn id="47" idx="0"/>
          </p:cNvCxnSpPr>
          <p:nvPr/>
        </p:nvCxnSpPr>
        <p:spPr>
          <a:xfrm flipH="1">
            <a:off x="4613561" y="2811056"/>
            <a:ext cx="1372522" cy="147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DF74FE-BFBB-40CD-B4F8-470E9439B700}"/>
              </a:ext>
            </a:extLst>
          </p:cNvPr>
          <p:cNvCxnSpPr>
            <a:stCxn id="3" idx="2"/>
            <a:endCxn id="46" idx="0"/>
          </p:cNvCxnSpPr>
          <p:nvPr/>
        </p:nvCxnSpPr>
        <p:spPr>
          <a:xfrm>
            <a:off x="5986083" y="2811056"/>
            <a:ext cx="1298293" cy="147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774D71-4E4E-4D7F-B5B5-EAEE6BE4F132}"/>
              </a:ext>
            </a:extLst>
          </p:cNvPr>
          <p:cNvCxnSpPr>
            <a:cxnSpLocks/>
            <a:stCxn id="3" idx="2"/>
            <a:endCxn id="45" idx="0"/>
          </p:cNvCxnSpPr>
          <p:nvPr/>
        </p:nvCxnSpPr>
        <p:spPr>
          <a:xfrm>
            <a:off x="5986083" y="2811056"/>
            <a:ext cx="3969108" cy="147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F9229F-E8F3-41B2-9584-AAE3F0D2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21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생명주기 모델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CF93D1-8580-40A4-A85C-F4B4E91AA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8138" y="2354099"/>
            <a:ext cx="7935724" cy="41120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738E0-8718-4F4D-B628-409333C5F01C}"/>
              </a:ext>
            </a:extLst>
          </p:cNvPr>
          <p:cNvSpPr txBox="1"/>
          <p:nvPr/>
        </p:nvSpPr>
        <p:spPr>
          <a:xfrm>
            <a:off x="4790995" y="1719603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&lt;</a:t>
            </a:r>
            <a:r>
              <a:rPr lang="ko-KR" altLang="en-US" sz="2800" dirty="0"/>
              <a:t>폭포수 모델</a:t>
            </a:r>
            <a:r>
              <a:rPr lang="en-US" altLang="ko-KR" sz="2800" dirty="0"/>
              <a:t>&gt;</a:t>
            </a:r>
            <a:endParaRPr lang="ko-KR" alt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7FDD3A-38C0-4C4D-A4D4-2556BC5A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9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계획서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도구</a:t>
            </a:r>
          </a:p>
        </p:txBody>
      </p:sp>
      <p:pic>
        <p:nvPicPr>
          <p:cNvPr id="2056" name="그림 23">
            <a:extLst>
              <a:ext uri="{FF2B5EF4-FFF2-40B4-BE49-F238E27FC236}">
                <a16:creationId xmlns:a16="http://schemas.microsoft.com/office/drawing/2014/main" id="{8FBB6575-1F50-4D91-8947-5C01A52B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7" y="1894134"/>
            <a:ext cx="1018846" cy="5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그림 5" descr="44042585718_0e6a837d5b63fd1cfc07_512">
            <a:extLst>
              <a:ext uri="{FF2B5EF4-FFF2-40B4-BE49-F238E27FC236}">
                <a16:creationId xmlns:a16="http://schemas.microsoft.com/office/drawing/2014/main" id="{F239BB4B-6C73-4FEE-AFF6-64939DED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7" y="2736739"/>
            <a:ext cx="779134" cy="77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그림 6" descr="github">
            <a:extLst>
              <a:ext uri="{FF2B5EF4-FFF2-40B4-BE49-F238E27FC236}">
                <a16:creationId xmlns:a16="http://schemas.microsoft.com/office/drawing/2014/main" id="{A917A4F5-64AE-4541-8E98-580670C9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7" y="4672130"/>
            <a:ext cx="865465" cy="86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그림 7" descr="1920px-Android_Studio_icon">
            <a:extLst>
              <a:ext uri="{FF2B5EF4-FFF2-40B4-BE49-F238E27FC236}">
                <a16:creationId xmlns:a16="http://schemas.microsoft.com/office/drawing/2014/main" id="{548AE7D4-A5C8-4C41-8FAA-CE1100C2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7" y="5591189"/>
            <a:ext cx="865464" cy="86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EDB60E-E510-4B75-9F5E-7B6FEB96069A}"/>
              </a:ext>
            </a:extLst>
          </p:cNvPr>
          <p:cNvSpPr txBox="1"/>
          <p:nvPr/>
        </p:nvSpPr>
        <p:spPr>
          <a:xfrm>
            <a:off x="1894116" y="2143536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 Hammer : WBS </a:t>
            </a:r>
            <a:r>
              <a:rPr lang="ko-KR" altLang="en-US" dirty="0"/>
              <a:t>만드는데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0646C-4C6B-4A9A-9E7C-C9479A81E02D}"/>
              </a:ext>
            </a:extLst>
          </p:cNvPr>
          <p:cNvSpPr txBox="1"/>
          <p:nvPr/>
        </p:nvSpPr>
        <p:spPr>
          <a:xfrm>
            <a:off x="1836231" y="2897924"/>
            <a:ext cx="503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Trello :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산출물 문서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회의록 등을 등록 및 관리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0D681-9EA7-4AC2-8FAF-8675542A3565}"/>
              </a:ext>
            </a:extLst>
          </p:cNvPr>
          <p:cNvSpPr txBox="1"/>
          <p:nvPr/>
        </p:nvSpPr>
        <p:spPr>
          <a:xfrm>
            <a:off x="1836231" y="4971231"/>
            <a:ext cx="552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Git (</a:t>
            </a: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Github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 :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분산 버전 관리 시스템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원격 저장소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	-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소스코드의 버전관리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6E2D0-79FF-4C8D-8B36-1AF9566DDA50}"/>
              </a:ext>
            </a:extLst>
          </p:cNvPr>
          <p:cNvSpPr txBox="1"/>
          <p:nvPr/>
        </p:nvSpPr>
        <p:spPr>
          <a:xfrm>
            <a:off x="1836231" y="5819059"/>
            <a:ext cx="577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Android Studio :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안드로이드 어플리케이션 개발 환경</a:t>
            </a:r>
            <a:endParaRPr lang="ko-KR" altLang="en-US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구현 과정에서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app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개발 환경</a:t>
            </a:r>
            <a:endParaRPr lang="ko-KR" altLang="en-US" sz="1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E4C3D5-13F2-49A9-B244-28554C9A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318" y="3519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13">
            <a:extLst>
              <a:ext uri="{FF2B5EF4-FFF2-40B4-BE49-F238E27FC236}">
                <a16:creationId xmlns:a16="http://schemas.microsoft.com/office/drawing/2014/main" id="{C7BD8554-F4A9-471C-BACA-F25196A9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3" y="3685855"/>
            <a:ext cx="865464" cy="8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758CDE-0EA3-4C98-9482-8BF4EE5F8B95}"/>
              </a:ext>
            </a:extLst>
          </p:cNvPr>
          <p:cNvSpPr txBox="1"/>
          <p:nvPr/>
        </p:nvSpPr>
        <p:spPr>
          <a:xfrm>
            <a:off x="1836231" y="3914980"/>
            <a:ext cx="926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StarUML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: UML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도구</a:t>
            </a:r>
            <a:endParaRPr lang="ko-KR" altLang="en-US" sz="14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		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유즈케이스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다이어그램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클래스 다이어그램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시퀀스 다이어그램 작성</a:t>
            </a:r>
            <a:endParaRPr lang="ko-KR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7D98B-698E-4939-A9A5-4F032E31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1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631</Words>
  <Application>Microsoft Office PowerPoint</Application>
  <PresentationFormat>와이드스크린</PresentationFormat>
  <Paragraphs>259</Paragraphs>
  <Slides>20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HY헤드라인M</vt:lpstr>
      <vt:lpstr>맑은 고딕</vt:lpstr>
      <vt:lpstr>바탕</vt:lpstr>
      <vt:lpstr>-윤고딕310</vt:lpstr>
      <vt:lpstr>-윤고딕330</vt:lpstr>
      <vt:lpstr>-윤고딕350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 </cp:lastModifiedBy>
  <cp:revision>52</cp:revision>
  <dcterms:created xsi:type="dcterms:W3CDTF">2016-03-30T05:53:39Z</dcterms:created>
  <dcterms:modified xsi:type="dcterms:W3CDTF">2019-06-09T10:07:06Z</dcterms:modified>
</cp:coreProperties>
</file>